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59" r:id="rId3"/>
    <p:sldId id="260" r:id="rId4"/>
  </p:sldIdLst>
  <p:sldSz cx="10691813" cy="75628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35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o.edu22.info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esia.gosuslugi.ru/registration/" TargetMode="External"/><Relationship Id="rId7" Type="http://schemas.openxmlformats.org/officeDocument/2006/relationships/hyperlink" Target="https://esia.gosuslugi.ru/public/ra?fts=reg" TargetMode="External"/><Relationship Id="rId2" Type="http://schemas.openxmlformats.org/officeDocument/2006/relationships/hyperlink" Target="https://eso.edu22.info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sia.gosuslugi.ru/public/ra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8864" y="1110248"/>
            <a:ext cx="830275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lnSpc>
                <a:spcPts val="1464"/>
              </a:lnSpc>
              <a:spcAft>
                <a:spcPts val="840"/>
              </a:spcAft>
            </a:pPr>
            <a:r>
              <a:rPr lang="ru" dirty="0" smtClean="0">
                <a:latin typeface="Times New Roman"/>
              </a:rPr>
              <a:t>Подача электронного заявления </a:t>
            </a:r>
            <a:br>
              <a:rPr lang="ru" dirty="0" smtClean="0">
                <a:latin typeface="Times New Roman"/>
              </a:rPr>
            </a:br>
            <a:r>
              <a:rPr lang="ru" dirty="0" smtClean="0">
                <a:latin typeface="Times New Roman"/>
              </a:rPr>
              <a:t>Необходимые шаги для подачи заявления в электронном виде.</a:t>
            </a:r>
            <a:endParaRPr lang="ru" dirty="0"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5216" y="1711055"/>
            <a:ext cx="4364736" cy="50988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420"/>
              </a:spcAft>
            </a:pPr>
            <a:r>
              <a:rPr lang="ru" sz="1600" b="1" u="sng" dirty="0">
                <a:latin typeface="Times New Roman"/>
              </a:rPr>
              <a:t>1 </a:t>
            </a:r>
            <a:r>
              <a:rPr lang="ru" sz="1600" b="1" u="sng" dirty="0" smtClean="0">
                <a:latin typeface="Times New Roman"/>
              </a:rPr>
              <a:t>Шаг</a:t>
            </a:r>
          </a:p>
          <a:p>
            <a:pPr indent="0" algn="ctr">
              <a:spcAft>
                <a:spcPts val="420"/>
              </a:spcAft>
            </a:pPr>
            <a:endParaRPr lang="ru" sz="1600" b="1" u="sng" dirty="0" smtClean="0">
              <a:latin typeface="Times New Roman"/>
            </a:endParaRPr>
          </a:p>
          <a:p>
            <a:pPr marL="285750" indent="-285750">
              <a:spcAft>
                <a:spcPts val="420"/>
              </a:spcAft>
              <a:buFont typeface="Arial" panose="020B0604020202020204" pitchFamily="34" charset="0"/>
              <a:buChar char="•"/>
            </a:pPr>
            <a:r>
              <a:rPr lang="ru" sz="1600" dirty="0" smtClean="0">
                <a:latin typeface="Times New Roman"/>
              </a:rPr>
              <a:t>Перейти в браузере по ссылке </a:t>
            </a:r>
            <a:r>
              <a:rPr lang="en-US" sz="1600" dirty="0" smtClean="0">
                <a:latin typeface="Times New Roman"/>
                <a:hlinkClick r:id="rId2"/>
              </a:rPr>
              <a:t>https://eso.edu22.info/</a:t>
            </a:r>
            <a:r>
              <a:rPr lang="en-US" sz="1600" dirty="0" smtClean="0">
                <a:latin typeface="Times New Roman"/>
              </a:rPr>
              <a:t>;</a:t>
            </a:r>
            <a:endParaRPr lang="ru-RU" sz="1600" dirty="0" smtClean="0">
              <a:latin typeface="Times New Roman"/>
            </a:endParaRPr>
          </a:p>
          <a:p>
            <a:pPr marL="285750" indent="-285750">
              <a:spcAft>
                <a:spcPts val="420"/>
              </a:spcAft>
              <a:buFont typeface="Arial" panose="020B0604020202020204" pitchFamily="34" charset="0"/>
              <a:buChar char="•"/>
            </a:pPr>
            <a:r>
              <a:rPr lang="ru" sz="1600" dirty="0" smtClean="0">
                <a:latin typeface="Times New Roman"/>
              </a:rPr>
              <a:t>Выбрать в списке свой муниципалитет</a:t>
            </a:r>
          </a:p>
          <a:p>
            <a:pPr marL="285750" indent="-285750">
              <a:spcAft>
                <a:spcPts val="420"/>
              </a:spcAft>
              <a:buFont typeface="Arial" panose="020B0604020202020204" pitchFamily="34" charset="0"/>
              <a:buChar char="•"/>
            </a:pPr>
            <a:r>
              <a:rPr lang="ru" sz="1600" dirty="0" smtClean="0">
                <a:latin typeface="Times New Roman"/>
              </a:rPr>
              <a:t>Нажать на баннер «Регистрация в первый класс на будущий учебный год»; </a:t>
            </a:r>
          </a:p>
          <a:p>
            <a:pPr marL="285750" indent="-285750">
              <a:spcAft>
                <a:spcPts val="420"/>
              </a:spcAft>
              <a:buFont typeface="Arial" panose="020B0604020202020204" pitchFamily="34" charset="0"/>
              <a:buChar char="•"/>
            </a:pPr>
            <a:r>
              <a:rPr lang="ru" sz="1600" dirty="0" smtClean="0">
                <a:latin typeface="Times New Roman"/>
              </a:rPr>
              <a:t>Ввести логин и пароль подтвержденной учетной записи на едином портале государственных услуг; </a:t>
            </a:r>
          </a:p>
          <a:p>
            <a:pPr marL="285750" indent="-285750">
              <a:spcAft>
                <a:spcPts val="420"/>
              </a:spcAft>
              <a:buFont typeface="Arial" panose="020B0604020202020204" pitchFamily="34" charset="0"/>
              <a:buChar char="•"/>
            </a:pPr>
            <a:r>
              <a:rPr lang="ru" sz="1600" dirty="0" smtClean="0">
                <a:latin typeface="Times New Roman"/>
              </a:rPr>
              <a:t>На открывшейся странице заполнить все предлагаемые информационной системой поля, внести все необходимые сведения;</a:t>
            </a:r>
          </a:p>
          <a:p>
            <a:pPr marL="285750" indent="-285750">
              <a:spcAft>
                <a:spcPts val="420"/>
              </a:spcAft>
              <a:buFont typeface="Arial" panose="020B0604020202020204" pitchFamily="34" charset="0"/>
              <a:buChar char="•"/>
            </a:pPr>
            <a:r>
              <a:rPr lang="ru" sz="1600" dirty="0" smtClean="0">
                <a:latin typeface="Times New Roman"/>
              </a:rPr>
              <a:t>Прикрепить электронные образы необходимых;</a:t>
            </a:r>
          </a:p>
          <a:p>
            <a:pPr marL="285750" indent="-285750">
              <a:spcAft>
                <a:spcPts val="420"/>
              </a:spcAft>
              <a:buFont typeface="Arial" panose="020B0604020202020204" pitchFamily="34" charset="0"/>
              <a:buChar char="•"/>
            </a:pPr>
            <a:r>
              <a:rPr lang="ru" sz="1600" dirty="0" smtClean="0">
                <a:latin typeface="Times New Roman"/>
              </a:rPr>
              <a:t>Проверить корректность данных и нажать «Отправить».</a:t>
            </a:r>
          </a:p>
          <a:p>
            <a:pPr marL="285750" indent="-285750">
              <a:spcAft>
                <a:spcPts val="420"/>
              </a:spcAft>
              <a:buFont typeface="Arial" panose="020B0604020202020204" pitchFamily="34" charset="0"/>
              <a:buChar char="•"/>
            </a:pPr>
            <a:endParaRPr lang="ru" sz="1600" dirty="0">
              <a:latin typeface="Times New Roman"/>
            </a:endParaRPr>
          </a:p>
          <a:p>
            <a:pPr algn="ctr">
              <a:spcAft>
                <a:spcPts val="420"/>
              </a:spcAft>
            </a:pPr>
            <a:r>
              <a:rPr lang="ru" sz="1600" b="1" dirty="0" smtClean="0">
                <a:latin typeface="Times New Roman"/>
              </a:rPr>
              <a:t>Не забудьте зафиксировать номер обращения (заявления) !!!</a:t>
            </a:r>
          </a:p>
          <a:p>
            <a:pPr marL="285750" indent="-285750" algn="ctr">
              <a:spcAft>
                <a:spcPts val="420"/>
              </a:spcAft>
              <a:buFont typeface="Arial" panose="020B0604020202020204" pitchFamily="34" charset="0"/>
              <a:buChar char="•"/>
            </a:pPr>
            <a:endParaRPr lang="ru" sz="1600" dirty="0" smtClean="0">
              <a:latin typeface="Times New Roman"/>
            </a:endParaRPr>
          </a:p>
          <a:p>
            <a:pPr marL="285750" indent="-285750">
              <a:spcAft>
                <a:spcPts val="420"/>
              </a:spcAft>
              <a:buFont typeface="Arial" panose="020B0604020202020204" pitchFamily="34" charset="0"/>
              <a:buChar char="•"/>
            </a:pPr>
            <a:endParaRPr lang="ru" sz="1400" dirty="0" smtClean="0">
              <a:latin typeface="Times New Roman"/>
            </a:endParaRPr>
          </a:p>
          <a:p>
            <a:pPr marL="285750" indent="-285750">
              <a:spcAft>
                <a:spcPts val="420"/>
              </a:spcAft>
              <a:buFont typeface="Arial" panose="020B0604020202020204" pitchFamily="34" charset="0"/>
              <a:buChar char="•"/>
            </a:pPr>
            <a:endParaRPr lang="ru" sz="1400" dirty="0" smtClean="0">
              <a:latin typeface="Times New Roman"/>
            </a:endParaRPr>
          </a:p>
          <a:p>
            <a:pPr marL="285750" indent="-285750">
              <a:spcAft>
                <a:spcPts val="420"/>
              </a:spcAft>
              <a:buFont typeface="Arial" panose="020B0604020202020204" pitchFamily="34" charset="0"/>
              <a:buChar char="•"/>
            </a:pPr>
            <a:endParaRPr lang="en-US" sz="1400" dirty="0" smtClean="0">
              <a:latin typeface="Times New Roman"/>
            </a:endParaRPr>
          </a:p>
          <a:p>
            <a:pPr indent="0" algn="ctr">
              <a:spcAft>
                <a:spcPts val="420"/>
              </a:spcAft>
            </a:pPr>
            <a:endParaRPr lang="ru" sz="1400" b="1" u="sng" dirty="0">
              <a:latin typeface="Times New Roman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92448"/>
            <a:ext cx="1612392" cy="171602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64792" y="124665"/>
            <a:ext cx="8634984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ts val="2088"/>
              </a:lnSpc>
              <a:spcBef>
                <a:spcPts val="5670"/>
              </a:spcBef>
            </a:pPr>
            <a:r>
              <a:rPr lang="ru" b="1" dirty="0" smtClean="0">
                <a:solidFill>
                  <a:srgbClr val="C00000"/>
                </a:solidFill>
                <a:latin typeface="Times New Roman"/>
              </a:rPr>
              <a:t>Инструкция для родителей по подаче заявления в электронном виде по зачислению в первый класс в 2018 </a:t>
            </a:r>
            <a:r>
              <a:rPr lang="ru" b="1" dirty="0" smtClean="0">
                <a:solidFill>
                  <a:srgbClr val="C00000"/>
                </a:solidFill>
                <a:latin typeface="Times New Roman"/>
              </a:rPr>
              <a:t>году</a:t>
            </a:r>
            <a:r>
              <a:rPr lang="ru" b="1" dirty="0" smtClean="0">
                <a:solidFill>
                  <a:srgbClr val="C00000"/>
                </a:solidFill>
                <a:latin typeface="Times New Roman"/>
              </a:rPr>
              <a:t/>
            </a:r>
            <a:br>
              <a:rPr lang="ru" b="1" dirty="0" smtClean="0">
                <a:solidFill>
                  <a:srgbClr val="C00000"/>
                </a:solidFill>
                <a:latin typeface="Times New Roman"/>
              </a:rPr>
            </a:br>
            <a:r>
              <a:rPr lang="ru" sz="1100" b="1" dirty="0" smtClean="0">
                <a:latin typeface="Times New Roman"/>
              </a:rPr>
              <a:t>© Министерство образования и науки Алтайского края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86400" y="1715231"/>
            <a:ext cx="4913376" cy="564873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440"/>
              </a:lnSpc>
            </a:pPr>
            <a:r>
              <a:rPr lang="ru" sz="1600" b="1" u="sng" dirty="0">
                <a:latin typeface="Times New Roman"/>
              </a:rPr>
              <a:t>2 </a:t>
            </a:r>
            <a:r>
              <a:rPr lang="ru" sz="1600" b="1" u="sng" dirty="0" smtClean="0">
                <a:latin typeface="Times New Roman"/>
              </a:rPr>
              <a:t>Шаг</a:t>
            </a:r>
          </a:p>
          <a:p>
            <a:pPr marL="171450" indent="-171450">
              <a:lnSpc>
                <a:spcPts val="1440"/>
              </a:lnSpc>
              <a:buFont typeface="Arial" panose="020B0604020202020204" pitchFamily="34" charset="0"/>
              <a:buChar char="•"/>
            </a:pPr>
            <a:endParaRPr lang="ru" sz="1100" b="1" u="sng" dirty="0" smtClean="0">
              <a:latin typeface="Times New Roman"/>
            </a:endParaRPr>
          </a:p>
          <a:p>
            <a:r>
              <a:rPr lang="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Школа </a:t>
            </a:r>
            <a:r>
              <a:rPr lang="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 поступившее заявление, проводит идентификацию документов и верифицирует предоставленные сведения с использованием электронного межведомственного </a:t>
            </a:r>
            <a:r>
              <a:rPr lang="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взаимодействия.</a:t>
            </a:r>
          </a:p>
          <a:p>
            <a:endParaRPr lang="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Важно </a:t>
            </a:r>
            <a:r>
              <a:rPr lang="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запомнить, что при </a:t>
            </a:r>
            <a:r>
              <a:rPr lang="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непредоставлении </a:t>
            </a:r>
            <a:r>
              <a:rPr lang="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необходимого комплекта документов в полном объеме, школа аннулирует поданное электронное заявление на </a:t>
            </a:r>
            <a:r>
              <a:rPr lang="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зачисление.</a:t>
            </a:r>
          </a:p>
          <a:p>
            <a:endParaRPr lang="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После </a:t>
            </a:r>
            <a:r>
              <a:rPr lang="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заявления и представленных документов, сверки предоставленных сведений, школа принимает мотивированное решение о зачислении или об отказе в зачислении</a:t>
            </a:r>
            <a:r>
              <a:rPr lang="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algn="just">
              <a:lnSpc>
                <a:spcPts val="1464"/>
              </a:lnSpc>
              <a:spcAft>
                <a:spcPts val="1470"/>
              </a:spcAft>
            </a:pPr>
            <a:r>
              <a:rPr lang="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Необходимо </a:t>
            </a:r>
            <a:r>
              <a:rPr lang="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отслеживать статус поданного заявления по его номеру на Портале образовательных услуг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https://eso.edu22.info//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" sz="1600" dirty="0" smtClean="0">
                <a:latin typeface="Times New Roman"/>
              </a:rPr>
              <a:t> </a:t>
            </a:r>
          </a:p>
          <a:p>
            <a:pPr marL="12700" marR="12700" algn="just">
              <a:lnSpc>
                <a:spcPts val="1464"/>
              </a:lnSpc>
              <a:spcAft>
                <a:spcPts val="1470"/>
              </a:spcAft>
            </a:pPr>
            <a:r>
              <a:rPr lang="ru" sz="1600" dirty="0" smtClean="0">
                <a:latin typeface="Times New Roman"/>
              </a:rPr>
              <a:t>     При принятии решения о зачислении школа свяжется с родителем, подавшем заявление и пригласит для дальнейшего оформления документов.</a:t>
            </a:r>
          </a:p>
          <a:p>
            <a:pPr marL="12700" marR="12700" indent="0" algn="just">
              <a:lnSpc>
                <a:spcPts val="1464"/>
              </a:lnSpc>
              <a:spcAft>
                <a:spcPts val="1470"/>
              </a:spcAft>
            </a:pPr>
            <a:endParaRPr lang="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indent="0" algn="just">
              <a:lnSpc>
                <a:spcPts val="1464"/>
              </a:lnSpc>
              <a:spcAft>
                <a:spcPts val="1470"/>
              </a:spcAft>
            </a:pPr>
            <a:endParaRPr lang="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ts val="1440"/>
              </a:lnSpc>
              <a:buFont typeface="Arial" panose="020B0604020202020204" pitchFamily="34" charset="0"/>
              <a:buChar char="•"/>
            </a:pPr>
            <a:endParaRPr lang="ru" sz="1600" dirty="0" smtClean="0">
              <a:latin typeface="Times New Roman"/>
            </a:endParaRPr>
          </a:p>
          <a:p>
            <a:pPr indent="0" algn="ctr">
              <a:lnSpc>
                <a:spcPts val="1440"/>
              </a:lnSpc>
            </a:pPr>
            <a:endParaRPr lang="ru" sz="1100" b="1" u="sng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0011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62106" y="182999"/>
            <a:ext cx="3756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0">
              <a:spcAft>
                <a:spcPts val="840"/>
              </a:spcAft>
            </a:pPr>
            <a:r>
              <a:rPr lang="ru" b="1" dirty="0" smtClean="0">
                <a:latin typeface="Times New Roman"/>
              </a:rPr>
              <a:t>Порядок приема в первые классы</a:t>
            </a:r>
            <a:endParaRPr lang="ru" b="1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6448" y="740470"/>
            <a:ext cx="9680448" cy="682238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spcAft>
                <a:spcPts val="210"/>
              </a:spcAft>
            </a:pPr>
            <a:r>
              <a:rPr lang="ru" dirty="0" smtClean="0">
                <a:latin typeface="Times New Roman"/>
              </a:rPr>
              <a:t>     Родители (законные представители) будущего первоклассника могут выбрать один из двух вариантов:</a:t>
            </a:r>
          </a:p>
          <a:p>
            <a:pPr algn="just">
              <a:spcAft>
                <a:spcPts val="210"/>
              </a:spcAft>
            </a:pPr>
            <a:endParaRPr lang="ru" dirty="0">
              <a:latin typeface="Times New Roman"/>
            </a:endParaRPr>
          </a:p>
          <a:p>
            <a:pPr marL="342900" indent="-342900" algn="just">
              <a:spcAft>
                <a:spcPts val="210"/>
              </a:spcAft>
              <a:buAutoNum type="arabicPeriod"/>
            </a:pPr>
            <a:r>
              <a:rPr lang="ru" dirty="0" smtClean="0">
                <a:latin typeface="Times New Roman"/>
              </a:rPr>
              <a:t>Отдать ребенка в школу «по месту жительства». </a:t>
            </a:r>
            <a:br>
              <a:rPr lang="ru" dirty="0" smtClean="0">
                <a:latin typeface="Times New Roman"/>
              </a:rPr>
            </a:br>
            <a:endParaRPr lang="ru" dirty="0" smtClean="0">
              <a:latin typeface="Times New Roman"/>
            </a:endParaRPr>
          </a:p>
          <a:p>
            <a:pPr marL="342900" indent="-342900" algn="just">
              <a:spcAft>
                <a:spcPts val="210"/>
              </a:spcAft>
              <a:buAutoNum type="arabicPeriod"/>
            </a:pPr>
            <a:r>
              <a:rPr lang="ru" dirty="0" smtClean="0">
                <a:latin typeface="Times New Roman"/>
              </a:rPr>
              <a:t>Выбрать любую другую школу, независимо от места жительства, и поступать на свободные места.</a:t>
            </a:r>
          </a:p>
          <a:p>
            <a:pPr algn="just">
              <a:spcAft>
                <a:spcPts val="210"/>
              </a:spcAft>
            </a:pPr>
            <a:endParaRPr lang="ru" dirty="0" smtClean="0">
              <a:latin typeface="Times New Roman"/>
            </a:endParaRPr>
          </a:p>
          <a:p>
            <a:pPr algn="just">
              <a:spcAft>
                <a:spcPts val="210"/>
              </a:spcAft>
            </a:pPr>
            <a:r>
              <a:rPr lang="ru" dirty="0" smtClean="0">
                <a:latin typeface="Times New Roman"/>
              </a:rPr>
              <a:t>3. Но при этом важно помнить, что сроки начала приема заявлений определяются самой</a:t>
            </a:r>
            <a:br>
              <a:rPr lang="ru" dirty="0" smtClean="0">
                <a:latin typeface="Times New Roman"/>
              </a:rPr>
            </a:br>
            <a:r>
              <a:rPr lang="ru" dirty="0" smtClean="0">
                <a:latin typeface="Times New Roman"/>
              </a:rPr>
              <a:t>     школой, но не позже </a:t>
            </a:r>
            <a:r>
              <a:rPr lang="ru" b="1" dirty="0" smtClean="0">
                <a:latin typeface="Times New Roman"/>
              </a:rPr>
              <a:t>01.02.2018.</a:t>
            </a:r>
            <a:r>
              <a:rPr lang="ru" dirty="0" smtClean="0">
                <a:latin typeface="Times New Roman"/>
              </a:rPr>
              <a:t> </a:t>
            </a:r>
          </a:p>
          <a:p>
            <a:pPr algn="just">
              <a:spcAft>
                <a:spcPts val="210"/>
              </a:spcAft>
            </a:pPr>
            <a:endParaRPr lang="ru" dirty="0" smtClean="0">
              <a:latin typeface="Times New Roman"/>
            </a:endParaRPr>
          </a:p>
          <a:p>
            <a:pPr algn="ctr">
              <a:spcAft>
                <a:spcPts val="210"/>
              </a:spcAft>
            </a:pPr>
            <a:r>
              <a:rPr lang="ru" dirty="0" smtClean="0">
                <a:latin typeface="Times New Roman"/>
              </a:rPr>
              <a:t>С 8.00 </a:t>
            </a:r>
            <a:r>
              <a:rPr lang="ru" b="1" dirty="0" smtClean="0">
                <a:latin typeface="Times New Roman"/>
              </a:rPr>
              <a:t>1 февраля </a:t>
            </a:r>
            <a:r>
              <a:rPr lang="ru" dirty="0" smtClean="0">
                <a:latin typeface="Times New Roman"/>
              </a:rPr>
              <a:t>по </a:t>
            </a:r>
            <a:r>
              <a:rPr lang="ru" b="1" dirty="0" smtClean="0">
                <a:latin typeface="Times New Roman"/>
              </a:rPr>
              <a:t>30 июня 2018 года</a:t>
            </a:r>
          </a:p>
          <a:p>
            <a:pPr algn="ctr">
              <a:spcAft>
                <a:spcPts val="210"/>
              </a:spcAft>
            </a:pPr>
            <a:endParaRPr lang="ru" b="1" dirty="0" smtClean="0">
              <a:latin typeface="Times New Roman"/>
            </a:endParaRPr>
          </a:p>
          <a:p>
            <a:pPr>
              <a:spcAft>
                <a:spcPts val="210"/>
              </a:spcAft>
            </a:pPr>
            <a:r>
              <a:rPr lang="ru" dirty="0" smtClean="0">
                <a:latin typeface="Times New Roman"/>
              </a:rPr>
              <a:t>принимаются заявления только о приеме детей, проживающих на закрепленной за школой территории (имеющих постоянную и временную регистрацию о проживании на закрепленной территории). </a:t>
            </a:r>
          </a:p>
          <a:p>
            <a:pPr algn="ctr">
              <a:spcAft>
                <a:spcPts val="210"/>
              </a:spcAft>
            </a:pPr>
            <a:r>
              <a:rPr lang="ru" dirty="0" smtClean="0">
                <a:latin typeface="Times New Roman"/>
              </a:rPr>
              <a:t>С </a:t>
            </a:r>
            <a:r>
              <a:rPr lang="ru" b="1" dirty="0" smtClean="0">
                <a:latin typeface="Times New Roman"/>
              </a:rPr>
              <a:t>1 июля </a:t>
            </a:r>
            <a:r>
              <a:rPr lang="ru" dirty="0" smtClean="0">
                <a:latin typeface="Times New Roman"/>
              </a:rPr>
              <a:t>по </a:t>
            </a:r>
            <a:r>
              <a:rPr lang="ru" b="1" dirty="0" smtClean="0">
                <a:latin typeface="Times New Roman"/>
              </a:rPr>
              <a:t>5 сентября 2018 года </a:t>
            </a:r>
          </a:p>
          <a:p>
            <a:pPr algn="ctr">
              <a:spcAft>
                <a:spcPts val="210"/>
              </a:spcAft>
            </a:pPr>
            <a:endParaRPr lang="ru" b="1" dirty="0" smtClean="0">
              <a:latin typeface="Times New Roman"/>
            </a:endParaRPr>
          </a:p>
          <a:p>
            <a:pPr>
              <a:spcAft>
                <a:spcPts val="210"/>
              </a:spcAft>
            </a:pPr>
            <a:r>
              <a:rPr lang="ru" dirty="0" smtClean="0">
                <a:latin typeface="Times New Roman"/>
              </a:rPr>
              <a:t>принимаются заявления о зачислении всех детей, не проживающих на закрепленной территории.</a:t>
            </a:r>
          </a:p>
          <a:p>
            <a:pPr>
              <a:spcAft>
                <a:spcPts val="210"/>
              </a:spcAft>
            </a:pPr>
            <a:endParaRPr lang="ru" dirty="0" smtClean="0">
              <a:latin typeface="Times New Roman"/>
            </a:endParaRPr>
          </a:p>
          <a:p>
            <a:pPr>
              <a:spcAft>
                <a:spcPts val="210"/>
              </a:spcAft>
            </a:pPr>
            <a:r>
              <a:rPr lang="ru" dirty="0" smtClean="0">
                <a:latin typeface="Times New Roman"/>
              </a:rPr>
              <a:t>При отсутствии свободных мест школа может отказать в приеме в первый класс. В этом случае необходимо обращаться в комитет по образованию города Барнаула по адресу: ул. Союза Республик, 36а</a:t>
            </a:r>
            <a:endParaRPr lang="ru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3910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921" y="119"/>
            <a:ext cx="5096255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spcAft>
                <a:spcPts val="630"/>
              </a:spcAft>
            </a:pPr>
            <a:r>
              <a:rPr lang="ru" b="1" dirty="0" smtClean="0">
                <a:latin typeface="Times New Roman"/>
              </a:rPr>
              <a:t>Как можно подать заявление:</a:t>
            </a:r>
          </a:p>
          <a:p>
            <a:pPr>
              <a:spcAft>
                <a:spcPts val="630"/>
              </a:spcAft>
            </a:pPr>
            <a:r>
              <a:rPr lang="ru" dirty="0" smtClean="0">
                <a:latin typeface="Times New Roman"/>
              </a:rPr>
              <a:t>Для подачи электронного заявления необходимо иметь </a:t>
            </a:r>
            <a:r>
              <a:rPr lang="ru" b="1" dirty="0" smtClean="0">
                <a:latin typeface="Times New Roman"/>
              </a:rPr>
              <a:t>подтвержденную учетную запись </a:t>
            </a:r>
            <a:r>
              <a:rPr lang="ru" dirty="0" smtClean="0">
                <a:latin typeface="Times New Roman"/>
              </a:rPr>
              <a:t>Единого портала государственных услуг. </a:t>
            </a:r>
          </a:p>
          <a:p>
            <a:pPr>
              <a:spcAft>
                <a:spcPts val="630"/>
              </a:spcAft>
            </a:pPr>
            <a:r>
              <a:rPr lang="ru" dirty="0" smtClean="0">
                <a:latin typeface="Times New Roman"/>
              </a:rPr>
              <a:t>Прием заявлений от родителей в электронной форме ведется через Портал образовательных услуг </a:t>
            </a:r>
            <a:r>
              <a:rPr lang="en-US" dirty="0" smtClean="0">
                <a:latin typeface="Times New Roman"/>
              </a:rPr>
              <a:t>(</a:t>
            </a:r>
            <a:r>
              <a:rPr lang="en-US" dirty="0" smtClean="0">
                <a:latin typeface="Times New Roman"/>
                <a:hlinkClick r:id="rId2"/>
              </a:rPr>
              <a:t>https://eso.edu22.info//</a:t>
            </a:r>
            <a:r>
              <a:rPr lang="en-US" dirty="0" smtClean="0">
                <a:latin typeface="Times New Roman"/>
              </a:rPr>
              <a:t>).</a:t>
            </a:r>
          </a:p>
          <a:p>
            <a:pPr indent="0">
              <a:spcAft>
                <a:spcPts val="630"/>
              </a:spcAft>
            </a:pPr>
            <a:endParaRPr lang="ru" dirty="0" smtClean="0">
              <a:latin typeface="Times New Roman"/>
            </a:endParaRPr>
          </a:p>
          <a:p>
            <a:pPr>
              <a:spcAft>
                <a:spcPts val="630"/>
              </a:spcAft>
            </a:pPr>
            <a:endParaRPr lang="ru" dirty="0" smtClean="0">
              <a:latin typeface="Times New Roman"/>
            </a:endParaRPr>
          </a:p>
          <a:p>
            <a:pPr>
              <a:spcAft>
                <a:spcPts val="630"/>
              </a:spcAft>
            </a:pPr>
            <a:endParaRPr lang="ru" dirty="0">
              <a:latin typeface="Times New Roman"/>
            </a:endParaRPr>
          </a:p>
          <a:p>
            <a:pPr>
              <a:spcAft>
                <a:spcPts val="630"/>
              </a:spcAft>
            </a:pPr>
            <a:endParaRPr lang="ru" dirty="0" smtClean="0">
              <a:latin typeface="Times New Roman"/>
            </a:endParaRPr>
          </a:p>
          <a:p>
            <a:pPr>
              <a:spcAft>
                <a:spcPts val="630"/>
              </a:spcAft>
            </a:pPr>
            <a:endParaRPr lang="ru" dirty="0">
              <a:latin typeface="Times New Roman"/>
            </a:endParaRPr>
          </a:p>
          <a:p>
            <a:pPr>
              <a:spcAft>
                <a:spcPts val="630"/>
              </a:spcAft>
            </a:pPr>
            <a:r>
              <a:rPr lang="ru" dirty="0" smtClean="0">
                <a:latin typeface="Times New Roman"/>
              </a:rPr>
              <a:t>Если у вас еще нет учетной записи на Едином портале государственных услуг, Вы можете заранее пройти процедуру регистрации по ссылке </a:t>
            </a:r>
            <a:r>
              <a:rPr lang="en-US" u="sng" dirty="0" smtClean="0">
                <a:solidFill>
                  <a:srgbClr val="0000FF"/>
                </a:solidFill>
                <a:latin typeface="Times New Roman"/>
                <a:hlinkClick r:id="rId3"/>
              </a:rPr>
              <a:t>https://esia.gosuslugi.ru/registration/</a:t>
            </a:r>
            <a:endParaRPr lang="ru-RU" u="sng" dirty="0" smtClean="0">
              <a:solidFill>
                <a:srgbClr val="0000FF"/>
              </a:solidFill>
              <a:latin typeface="Times New Roman"/>
              <a:hlinkClick r:id="rId3"/>
            </a:endParaRPr>
          </a:p>
          <a:p>
            <a:pPr>
              <a:spcAft>
                <a:spcPts val="630"/>
              </a:spcAft>
            </a:pPr>
            <a:endParaRPr lang="en-US" u="sng" dirty="0" smtClean="0">
              <a:solidFill>
                <a:srgbClr val="0000FF"/>
              </a:solidFill>
              <a:latin typeface="Times New Roman"/>
              <a:hlinkClick r:id="rId3"/>
            </a:endParaRPr>
          </a:p>
          <a:p>
            <a:pPr indent="0">
              <a:spcAft>
                <a:spcPts val="630"/>
              </a:spcAft>
            </a:pPr>
            <a:endParaRPr lang="ru" dirty="0" smtClean="0">
              <a:latin typeface="Times New Roman"/>
            </a:endParaRPr>
          </a:p>
          <a:p>
            <a:pPr indent="0" algn="ctr">
              <a:spcAft>
                <a:spcPts val="630"/>
              </a:spcAft>
            </a:pPr>
            <a:endParaRPr lang="ru" b="1" dirty="0"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25105" y="119"/>
            <a:ext cx="3663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500" indent="0"/>
            <a:r>
              <a:rPr lang="ru" b="1" dirty="0" smtClean="0">
                <a:latin typeface="Times New Roman"/>
              </a:rPr>
              <a:t>Подтвержденная учётная запись</a:t>
            </a:r>
            <a:endParaRPr lang="ru" b="1" dirty="0">
              <a:latin typeface="Times New Roman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967" y="2147412"/>
            <a:ext cx="1914145" cy="19071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0742" y="5224271"/>
            <a:ext cx="1886714" cy="188671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348289" y="581598"/>
            <a:ext cx="5222176" cy="5057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76200" indent="0" algn="just">
              <a:spcAft>
                <a:spcPts val="420"/>
              </a:spcAft>
            </a:pP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Напоминаем, что для подтверждения учетной записи родителя необходимо выполнить следующие шаги</a:t>
            </a:r>
            <a:r>
              <a:rPr lang="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6200" marR="76200" indent="0" algn="just">
              <a:spcAft>
                <a:spcPts val="420"/>
              </a:spcAft>
            </a:pPr>
            <a:endParaRPr lang="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9100" marR="76200" indent="-342900" algn="just">
              <a:spcAft>
                <a:spcPts val="420"/>
              </a:spcAft>
              <a:buAutoNum type="arabicParenR"/>
            </a:pPr>
            <a:r>
              <a:rPr lang="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Заполнить </a:t>
            </a: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личные данные родителя в своем профиле Единого портала государственных услуг - СНИЛС и паспортные </a:t>
            </a:r>
            <a:r>
              <a:rPr lang="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данные;</a:t>
            </a:r>
          </a:p>
          <a:p>
            <a:pPr marL="419100" marR="76200" indent="-342900" algn="just">
              <a:spcAft>
                <a:spcPts val="420"/>
              </a:spcAft>
              <a:buAutoNum type="arabicParenR"/>
            </a:pPr>
            <a:r>
              <a:rPr lang="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Дождаться </a:t>
            </a: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завершения автоматической проверки личных </a:t>
            </a:r>
            <a:r>
              <a:rPr lang="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данных;</a:t>
            </a:r>
          </a:p>
          <a:p>
            <a:pPr marL="419100" marR="76200" indent="-342900" algn="just">
              <a:spcAft>
                <a:spcPts val="420"/>
              </a:spcAft>
              <a:buAutoNum type="arabicParenR"/>
            </a:pPr>
            <a:r>
              <a:rPr lang="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Подтвердить </a:t>
            </a: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личность, обратившись в один из </a:t>
            </a: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Центров </a:t>
            </a:r>
            <a:r>
              <a:rPr lang="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обслуживания </a:t>
            </a: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пользователей (ознакомиться с расположением и режимом работы </a:t>
            </a: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Центров обслуживания </a:t>
            </a:r>
            <a:r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пользователей, осуществляющих подтверждение личности возможно, пройдя по ссылке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https://esia.gosuslugi.ru/public/ra?fts=reg </a:t>
            </a:r>
            <a:r>
              <a:rPr lang="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19100" marR="76200" indent="-342900" algn="just">
              <a:spcAft>
                <a:spcPts val="420"/>
              </a:spcAft>
              <a:buAutoNum type="arabicParenR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99256" y="5353811"/>
            <a:ext cx="1974055" cy="197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144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370</Words>
  <Application>Microsoft Office PowerPoint</Application>
  <PresentationFormat>Произвольный</PresentationFormat>
  <Paragraphs>60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НОВЫЙКОМП</dc:creator>
  <cp:lastModifiedBy>1</cp:lastModifiedBy>
  <cp:revision>6</cp:revision>
  <dcterms:modified xsi:type="dcterms:W3CDTF">2018-01-24T08:17:04Z</dcterms:modified>
</cp:coreProperties>
</file>